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257" r:id="rId3"/>
    <p:sldId id="261" r:id="rId5"/>
    <p:sldId id="273" r:id="rId6"/>
    <p:sldId id="276" r:id="rId7"/>
    <p:sldId id="275" r:id="rId8"/>
    <p:sldId id="292" r:id="rId9"/>
    <p:sldId id="294" r:id="rId10"/>
    <p:sldId id="295" r:id="rId11"/>
    <p:sldId id="291" r:id="rId12"/>
    <p:sldId id="290" r:id="rId13"/>
    <p:sldId id="299" r:id="rId14"/>
    <p:sldId id="300" r:id="rId15"/>
    <p:sldId id="306" r:id="rId16"/>
    <p:sldId id="297" r:id="rId17"/>
    <p:sldId id="264" r:id="rId18"/>
    <p:sldId id="281" r:id="rId19"/>
  </p:sldIdLst>
  <p:sldSz cx="9144000" cy="51435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微软雅黑" panose="020B0503020204020204" pitchFamily="34" charset="-122"/>
      <p:regular r:id="rId28"/>
    </p:embeddedFont>
    <p:embeddedFont>
      <p:font typeface="楷体" panose="02010609060101010101" charset="-122"/>
      <p:regular r:id="rId29"/>
    </p:embeddedFont>
    <p:embeddedFont>
      <p:font typeface="造字工房悦黑体验版纤细体" panose="02010600030101010101" pitchFamily="2" charset="-122"/>
      <p:regular r:id="rId30"/>
    </p:embeddedFont>
  </p:embeddedFont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CC00"/>
    <a:srgbClr val="FFFFCC"/>
    <a:srgbClr val="DDDDDD"/>
    <a:srgbClr val="333333"/>
    <a:srgbClr val="2A577E"/>
    <a:srgbClr val="336699"/>
    <a:srgbClr val="00669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 snapToObjects="1" showGuides="1">
      <p:cViewPr>
        <p:scale>
          <a:sx n="76" d="100"/>
          <a:sy n="76" d="100"/>
        </p:scale>
        <p:origin x="-2634" y="-990"/>
      </p:cViewPr>
      <p:guideLst>
        <p:guide orient="horz" pos="154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6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B962C8B-B14F-4D97-AF65-F5344CB8AC3E}" type="datetime6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2" name="Rectangle 4"/>
          <p:cNvSpPr>
            <a:spLocks noGrp="1"/>
          </p:cNvSpPr>
          <p:nvPr>
            <p:ph type="sldImg"/>
          </p:nvPr>
        </p:nvSpPr>
        <p:spPr>
          <a:xfrm>
            <a:off x="1143000" y="684213"/>
            <a:ext cx="4572000" cy="3430587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3625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3625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</p:spTree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</p:spTree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074" name="矩形 8"/>
          <p:cNvSpPr/>
          <p:nvPr/>
        </p:nvSpPr>
        <p:spPr>
          <a:xfrm>
            <a:off x="2400300" y="1344613"/>
            <a:ext cx="6743700" cy="1190625"/>
          </a:xfrm>
          <a:prstGeom prst="rect">
            <a:avLst/>
          </a:prstGeom>
          <a:solidFill>
            <a:srgbClr val="000000">
              <a:alpha val="50195"/>
            </a:srgbClr>
          </a:solidFill>
          <a:ln w="9525">
            <a:noFill/>
          </a:ln>
        </p:spPr>
        <p:txBody>
          <a:bodyPr anchor="ctr"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任意多边形 6"/>
          <p:cNvSpPr/>
          <p:nvPr/>
        </p:nvSpPr>
        <p:spPr>
          <a:xfrm flipV="1">
            <a:off x="6164263" y="1025525"/>
            <a:ext cx="2979737" cy="2582863"/>
          </a:xfrm>
          <a:custGeom>
            <a:avLst/>
            <a:gdLst/>
            <a:ahLst/>
            <a:cxnLst>
              <a:cxn ang="0">
                <a:pos x="0" y="522610"/>
              </a:cxn>
              <a:cxn ang="0">
                <a:pos x="603017" y="522610"/>
              </a:cxn>
              <a:cxn ang="0">
                <a:pos x="603017" y="226732"/>
              </a:cxn>
              <a:cxn ang="0">
                <a:pos x="420560" y="0"/>
              </a:cxn>
            </a:cxnLst>
            <a:pathLst>
              <a:path w="6623722" h="5741997">
                <a:moveTo>
                  <a:pt x="0" y="5741997"/>
                </a:moveTo>
                <a:lnTo>
                  <a:pt x="6623722" y="5741997"/>
                </a:lnTo>
                <a:lnTo>
                  <a:pt x="6623722" y="2491138"/>
                </a:lnTo>
                <a:lnTo>
                  <a:pt x="4619552" y="0"/>
                </a:lnTo>
                <a:lnTo>
                  <a:pt x="0" y="5741997"/>
                </a:lnTo>
                <a:close/>
              </a:path>
            </a:pathLst>
          </a:custGeom>
          <a:solidFill>
            <a:srgbClr val="000000">
              <a:alpha val="50195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grpSp>
        <p:nvGrpSpPr>
          <p:cNvPr id="3076" name="组合 15"/>
          <p:cNvGrpSpPr/>
          <p:nvPr/>
        </p:nvGrpSpPr>
        <p:grpSpPr>
          <a:xfrm flipH="1">
            <a:off x="8512175" y="1676400"/>
            <a:ext cx="465138" cy="560388"/>
            <a:chOff x="0" y="0"/>
            <a:chExt cx="505378" cy="792779"/>
          </a:xfrm>
        </p:grpSpPr>
        <p:sp>
          <p:nvSpPr>
            <p:cNvPr id="3077" name="梯形 16"/>
            <p:cNvSpPr/>
            <p:nvPr/>
          </p:nvSpPr>
          <p:spPr>
            <a:xfrm rot="7200000" flipV="1">
              <a:off x="181821" y="-126609"/>
              <a:ext cx="196948" cy="450166"/>
            </a:xfrm>
            <a:custGeom>
              <a:avLst/>
              <a:gdLst/>
              <a:ahLst/>
              <a:cxnLst>
                <a:cxn ang="0">
                  <a:pos x="14327046" y="97764363"/>
                </a:cxn>
                <a:cxn ang="0">
                  <a:pos x="8186855" y="195528727"/>
                </a:cxn>
                <a:cxn ang="0">
                  <a:pos x="2046755" y="97764363"/>
                </a:cxn>
                <a:cxn ang="0">
                  <a:pos x="8186855" y="0"/>
                </a:cxn>
              </a:cxnLst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78" name="梯形 17"/>
            <p:cNvSpPr/>
            <p:nvPr/>
          </p:nvSpPr>
          <p:spPr>
            <a:xfrm rot="5400000" flipV="1">
              <a:off x="163163" y="162579"/>
              <a:ext cx="123829" cy="450166"/>
            </a:xfrm>
            <a:custGeom>
              <a:avLst/>
              <a:gdLst/>
              <a:ahLst/>
              <a:cxnLst>
                <a:cxn ang="0">
                  <a:pos x="3560949" y="97764363"/>
                </a:cxn>
                <a:cxn ang="0">
                  <a:pos x="2034854" y="195528727"/>
                </a:cxn>
                <a:cxn ang="0">
                  <a:pos x="508719" y="97764363"/>
                </a:cxn>
                <a:cxn ang="0">
                  <a:pos x="2034854" y="0"/>
                </a:cxn>
              </a:cxnLst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3079" name="梯形 18"/>
            <p:cNvSpPr/>
            <p:nvPr/>
          </p:nvSpPr>
          <p:spPr>
            <a:xfrm rot="-7200000">
              <a:off x="181821" y="469222"/>
              <a:ext cx="196948" cy="450166"/>
            </a:xfrm>
            <a:custGeom>
              <a:avLst/>
              <a:gdLst/>
              <a:ahLst/>
              <a:cxnLst>
                <a:cxn ang="0">
                  <a:pos x="14327046" y="97764363"/>
                </a:cxn>
                <a:cxn ang="0">
                  <a:pos x="8186855" y="195528727"/>
                </a:cxn>
                <a:cxn ang="0">
                  <a:pos x="2046755" y="97764363"/>
                </a:cxn>
                <a:cxn ang="0">
                  <a:pos x="8186855" y="0"/>
                </a:cxn>
              </a:cxnLst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3080" name="文本框 7"/>
          <p:cNvSpPr/>
          <p:nvPr/>
        </p:nvSpPr>
        <p:spPr>
          <a:xfrm>
            <a:off x="1631950" y="1457325"/>
            <a:ext cx="6807835" cy="7988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专家学员教育系统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Expert-student education system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7"/>
          <p:cNvSpPr/>
          <p:nvPr/>
        </p:nvSpPr>
        <p:spPr>
          <a:xfrm>
            <a:off x="4866005" y="3738880"/>
            <a:ext cx="597344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l"/>
            <a:r>
              <a:rPr lang="zh-CN" sz="24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sym typeface="微软雅黑" panose="020B0503020204020204" pitchFamily="34" charset="-122"/>
              </a:rPr>
              <a:t>组长：梁俭宾</a:t>
            </a:r>
            <a:endParaRPr lang="zh-CN" sz="24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sym typeface="微软雅黑" panose="020B0503020204020204" pitchFamily="34" charset="-122"/>
            </a:endParaRPr>
          </a:p>
          <a:p>
            <a:pPr algn="l"/>
            <a:r>
              <a:rPr lang="zh-CN" sz="24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sym typeface="微软雅黑" panose="020B0503020204020204" pitchFamily="34" charset="-122"/>
              </a:rPr>
              <a:t>组员：岑泉林、张瑜</a:t>
            </a:r>
            <a:endParaRPr lang="zh-CN" sz="24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sym typeface="微软雅黑" panose="020B0503020204020204" pitchFamily="34" charset="-122"/>
            </a:endParaRPr>
          </a:p>
          <a:p>
            <a:pPr algn="l"/>
            <a:r>
              <a:rPr lang="zh-CN" sz="24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sym typeface="微软雅黑" panose="020B0503020204020204" pitchFamily="34" charset="-122"/>
              </a:rPr>
              <a:t>      余广文、白杰荣</a:t>
            </a:r>
            <a:endParaRPr lang="zh-CN" sz="2400" b="1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4170045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功能实现</a:t>
            </a:r>
            <a:r>
              <a:rPr lang="zh-CN" sz="2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 — </a:t>
            </a:r>
            <a:r>
              <a:rPr lang="zh-CN" altLang="en-US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游客用户</a:t>
            </a:r>
            <a:endParaRPr lang="zh-CN" altLang="en-US" sz="20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854075" y="1236980"/>
          <a:ext cx="7732395" cy="3328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4430"/>
                <a:gridCol w="3441700"/>
                <a:gridCol w="3136265"/>
              </a:tblGrid>
              <a:tr h="49466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功能</a:t>
                      </a: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实现情况</a:t>
                      </a:r>
                      <a:endParaRPr lang="zh-CN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8940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注册学员账号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游客填写基本信息并注册成为学员后可以享受学员功能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已完成</a:t>
                      </a:r>
                      <a:endParaRPr lang="zh-CN" altLang="en-US" sz="1200" b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44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注册专家账号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游客填写基本信息并注册成为</a:t>
                      </a:r>
                      <a:r>
                        <a:rPr lang="zh-CN" alt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专家</a:t>
                      </a: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后可以享受</a:t>
                      </a:r>
                      <a:r>
                        <a:rPr lang="zh-CN" alt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专家</a:t>
                      </a: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功能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55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登录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选择学员或者专家用户登录，填写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用户账号和密码登录</a:t>
                      </a:r>
                      <a:r>
                        <a:rPr lang="zh-CN" alt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（专家需要填写身份证认证）</a:t>
                      </a:r>
                      <a:endParaRPr lang="zh-CN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zh-CN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394081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功能实现</a:t>
            </a:r>
            <a:r>
              <a:rPr 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 — </a:t>
            </a:r>
            <a:r>
              <a:rPr lang="zh-CN" altLang="en-US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学员用户</a:t>
            </a:r>
            <a:endParaRPr lang="zh-CN" altLang="en-US" sz="20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854075" y="1236980"/>
          <a:ext cx="7741285" cy="3863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0190"/>
                <a:gridCol w="2876550"/>
                <a:gridCol w="3344545"/>
              </a:tblGrid>
              <a:tr h="4641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功能</a:t>
                      </a: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实现情况</a:t>
                      </a:r>
                      <a:endParaRPr lang="zh-CN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4559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个人信息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管理学员的个人信息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107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线上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学员在平台中通过预约专家提交申请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并且等待专家接受其预约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预约成功则可以享受预约专家的服务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80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论坛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发布</a:t>
                      </a: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回复帖子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新建一个话题发布论坛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专家学员都可以回帖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发布需求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学员提出自己想要问到专家的需求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给专家去浏览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专家、教育机构信息查询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查询相关专家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和教育机构信息，以进行预约专家或加入该教育机构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485902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功能实现</a:t>
            </a:r>
            <a:r>
              <a:rPr lang="zh-CN" sz="2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 — </a:t>
            </a:r>
            <a:r>
              <a:rPr lang="zh-CN" altLang="en-US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专家用户</a:t>
            </a:r>
            <a:endParaRPr lang="zh-CN" altLang="en-US" sz="20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54075" y="1236980"/>
          <a:ext cx="7595235" cy="3774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3820"/>
                <a:gridCol w="3120390"/>
                <a:gridCol w="3121025"/>
              </a:tblGrid>
              <a:tr h="3924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功能</a:t>
                      </a: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实现情况</a:t>
                      </a:r>
                      <a:endParaRPr lang="zh-CN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372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个人信息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管理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的个人信息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7437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线上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查看学员的预约申请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可进行通过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通过则可以进行下一步约谈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9977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论坛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发布</a:t>
                      </a: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回复帖子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新建一个话题发布论坛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专家学员都可以回帖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6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浏览学员需求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浏览学员的需求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以进行点对点答疑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0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发表学术文章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专家发表其领域相关的学术文章，其他专家和学员可以进行浏览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已完成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11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获取行业资讯和数据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专家进行领域筛选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搜索栏筛选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获取自己想要的行业资讯和数据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1200">
                          <a:solidFill>
                            <a:srgbClr val="FF0000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未完成</a:t>
                      </a:r>
                      <a:endParaRPr lang="zh-CN" altLang="en-US" sz="1200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endParaRPr>
                    </a:p>
                    <a:p>
                      <a:pPr indent="0" algn="ctr">
                        <a:buNone/>
                      </a:pPr>
                      <a:r>
                        <a:rPr lang="zh-CN" altLang="en-US" sz="1200">
                          <a:solidFill>
                            <a:srgbClr val="FF0000"/>
                          </a:solidFill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  <a:sym typeface="+mn-ea"/>
                        </a:rPr>
                        <a:t>（前端页面实现，后端爬虫功能未实现）</a:t>
                      </a:r>
                      <a:endParaRPr lang="zh-CN" altLang="en-US" sz="1200" b="0">
                        <a:solidFill>
                          <a:srgbClr val="FF0000"/>
                        </a:solidFill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同心圆 2"/>
          <p:cNvSpPr/>
          <p:nvPr/>
        </p:nvSpPr>
        <p:spPr>
          <a:xfrm>
            <a:off x="640715" y="3797300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6" name="文本框 9"/>
          <p:cNvSpPr txBox="1"/>
          <p:nvPr/>
        </p:nvSpPr>
        <p:spPr>
          <a:xfrm>
            <a:off x="982345" y="3840480"/>
            <a:ext cx="2012950" cy="29908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学员预约专家界面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7" name="文本框 31"/>
          <p:cNvSpPr txBox="1"/>
          <p:nvPr/>
        </p:nvSpPr>
        <p:spPr>
          <a:xfrm>
            <a:off x="982345" y="4133850"/>
            <a:ext cx="3521710" cy="53022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海量专家可供学员预约，学员可以根据预约的方向选择专家，也可根据评分、价格、见面次数筛选专家，并通过专家个人简介，达到想要预约的目的。</a:t>
            </a:r>
            <a:endParaRPr lang="zh-CN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00" name="同心圆 23"/>
          <p:cNvSpPr/>
          <p:nvPr/>
        </p:nvSpPr>
        <p:spPr>
          <a:xfrm>
            <a:off x="4965065" y="3790950"/>
            <a:ext cx="341313" cy="339725"/>
          </a:xfrm>
          <a:custGeom>
            <a:avLst/>
            <a:gdLst/>
            <a:ahLst/>
            <a:cxnLst>
              <a:cxn ang="0">
                <a:pos x="0" y="94402"/>
              </a:cxn>
              <a:cxn ang="0">
                <a:pos x="95731" y="0"/>
              </a:cxn>
              <a:cxn ang="0">
                <a:pos x="191463" y="94402"/>
              </a:cxn>
              <a:cxn ang="0">
                <a:pos x="95731" y="188803"/>
              </a:cxn>
              <a:cxn ang="0">
                <a:pos x="0" y="94402"/>
              </a:cxn>
              <a:cxn ang="0">
                <a:pos x="44326" y="94402"/>
              </a:cxn>
              <a:cxn ang="0">
                <a:pos x="95731" y="145093"/>
              </a:cxn>
              <a:cxn ang="0">
                <a:pos x="147138" y="94402"/>
              </a:cxn>
              <a:cxn ang="0">
                <a:pos x="95731" y="43710"/>
              </a:cxn>
              <a:cxn ang="0">
                <a:pos x="44326" y="94402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201" name="文本框 9"/>
          <p:cNvSpPr txBox="1"/>
          <p:nvPr/>
        </p:nvSpPr>
        <p:spPr>
          <a:xfrm>
            <a:off x="5306378" y="3832225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学员个人主页</a:t>
            </a:r>
            <a:endParaRPr lang="zh-CN" altLang="en-US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2" name="文本框 31"/>
          <p:cNvSpPr txBox="1"/>
          <p:nvPr/>
        </p:nvSpPr>
        <p:spPr>
          <a:xfrm>
            <a:off x="5306695" y="4124325"/>
            <a:ext cx="3527425" cy="53022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学员在个人主页中可以修改个人信息，可发布需求，查看需求接受情况，也可以查看预约，了解预约的状态以及给预约完成的专家评分。</a:t>
            </a:r>
            <a:endParaRPr lang="zh-CN" altLang="en-US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567182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功能实现</a:t>
            </a:r>
            <a:r>
              <a:rPr lang="zh-CN" sz="2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 — </a:t>
            </a:r>
            <a:r>
              <a:rPr lang="zh-CN" altLang="en-US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部分功能实现截图</a:t>
            </a:r>
            <a:endParaRPr lang="zh-CN" altLang="en-US" sz="20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760" y="1483360"/>
            <a:ext cx="3884930" cy="2184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065" y="1465580"/>
            <a:ext cx="3916045" cy="22021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同心圆 2"/>
          <p:cNvSpPr/>
          <p:nvPr/>
        </p:nvSpPr>
        <p:spPr>
          <a:xfrm>
            <a:off x="640715" y="3797300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6" name="文本框 9"/>
          <p:cNvSpPr txBox="1"/>
          <p:nvPr/>
        </p:nvSpPr>
        <p:spPr>
          <a:xfrm>
            <a:off x="982345" y="3840480"/>
            <a:ext cx="2012950" cy="29908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论坛界面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7" name="文本框 31"/>
          <p:cNvSpPr txBox="1"/>
          <p:nvPr/>
        </p:nvSpPr>
        <p:spPr>
          <a:xfrm>
            <a:off x="982345" y="4133850"/>
            <a:ext cx="3521710" cy="37592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pPr indent="0">
              <a:buNone/>
            </a:pPr>
            <a:r>
              <a:rPr lang="zh-CN" altLang="en-US"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专家和学员可以在论坛</a:t>
            </a:r>
            <a:r>
              <a:rPr lang="en-US"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新建一个话题发布论坛</a:t>
            </a:r>
            <a:r>
              <a:rPr lang="en-US" sz="10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zh-CN" altLang="en-US" sz="10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查看其他人的帖子，</a:t>
            </a:r>
            <a:r>
              <a:rPr lang="en-US"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专家学员都可以回帖</a:t>
            </a:r>
            <a:r>
              <a:rPr lang="zh-CN" altLang="en-US" sz="1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。</a:t>
            </a:r>
            <a:endParaRPr lang="zh-CN" altLang="en-US" sz="1000" dirty="0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200" name="同心圆 23"/>
          <p:cNvSpPr/>
          <p:nvPr/>
        </p:nvSpPr>
        <p:spPr>
          <a:xfrm>
            <a:off x="4965065" y="3790950"/>
            <a:ext cx="341313" cy="339725"/>
          </a:xfrm>
          <a:custGeom>
            <a:avLst/>
            <a:gdLst/>
            <a:ahLst/>
            <a:cxnLst>
              <a:cxn ang="0">
                <a:pos x="0" y="94402"/>
              </a:cxn>
              <a:cxn ang="0">
                <a:pos x="95731" y="0"/>
              </a:cxn>
              <a:cxn ang="0">
                <a:pos x="191463" y="94402"/>
              </a:cxn>
              <a:cxn ang="0">
                <a:pos x="95731" y="188803"/>
              </a:cxn>
              <a:cxn ang="0">
                <a:pos x="0" y="94402"/>
              </a:cxn>
              <a:cxn ang="0">
                <a:pos x="44326" y="94402"/>
              </a:cxn>
              <a:cxn ang="0">
                <a:pos x="95731" y="145093"/>
              </a:cxn>
              <a:cxn ang="0">
                <a:pos x="147138" y="94402"/>
              </a:cxn>
              <a:cxn ang="0">
                <a:pos x="95731" y="43710"/>
              </a:cxn>
              <a:cxn ang="0">
                <a:pos x="44326" y="94402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201" name="文本框 9"/>
          <p:cNvSpPr txBox="1"/>
          <p:nvPr/>
        </p:nvSpPr>
        <p:spPr>
          <a:xfrm>
            <a:off x="5306378" y="3832225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专家个人主页</a:t>
            </a:r>
            <a:endParaRPr lang="zh-CN" altLang="en-US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2" name="文本框 31"/>
          <p:cNvSpPr txBox="1"/>
          <p:nvPr/>
        </p:nvSpPr>
        <p:spPr>
          <a:xfrm>
            <a:off x="5306695" y="4124325"/>
            <a:ext cx="3527425" cy="53022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专家在个人主页中可以修改个人信息，查看个人文章以及写文章，以及查看学员的预约情况，对学员的预约选择接受或者拒绝，以及完成预约。</a:t>
            </a:r>
            <a:endParaRPr lang="zh-CN" altLang="en-US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567182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功能实现</a:t>
            </a:r>
            <a:r>
              <a:rPr lang="zh-CN" sz="20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 — </a:t>
            </a:r>
            <a:r>
              <a:rPr lang="zh-CN" altLang="en-US" sz="20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部分功能实现截图</a:t>
            </a:r>
            <a:endParaRPr lang="zh-CN" altLang="en-US" sz="2000" b="1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715" y="1466215"/>
            <a:ext cx="3898900" cy="21926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065" y="1466215"/>
            <a:ext cx="3915410" cy="22015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9218" name="Picture 2" descr="office6\wpsassist\cache\53b35d91a0b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8113" y="0"/>
            <a:ext cx="1131887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0" name="椭圆 9"/>
          <p:cNvSpPr/>
          <p:nvPr/>
        </p:nvSpPr>
        <p:spPr>
          <a:xfrm>
            <a:off x="1958658" y="1550035"/>
            <a:ext cx="820737" cy="8509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349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/>
          <a:p>
            <a:pPr algn="ctr"/>
            <a:endParaRPr lang="zh-CN" altLang="zh-CN" sz="9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1" name="椭圆 10"/>
          <p:cNvSpPr/>
          <p:nvPr/>
        </p:nvSpPr>
        <p:spPr>
          <a:xfrm>
            <a:off x="4204653" y="2199640"/>
            <a:ext cx="808037" cy="827088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 w="349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/>
          <a:p>
            <a:pPr algn="ctr"/>
            <a:endParaRPr lang="zh-CN" altLang="zh-CN" sz="16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3" name="文本框 16"/>
          <p:cNvSpPr/>
          <p:nvPr/>
        </p:nvSpPr>
        <p:spPr>
          <a:xfrm>
            <a:off x="462915" y="3698240"/>
            <a:ext cx="960120" cy="3067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文档设计</a:t>
            </a:r>
            <a:endParaRPr lang="en-US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232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33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34" name="矩形 18"/>
          <p:cNvSpPr/>
          <p:nvPr/>
        </p:nvSpPr>
        <p:spPr>
          <a:xfrm>
            <a:off x="777875" y="512763"/>
            <a:ext cx="2746375" cy="48387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椭圆 11"/>
          <p:cNvSpPr/>
          <p:nvPr/>
        </p:nvSpPr>
        <p:spPr>
          <a:xfrm>
            <a:off x="516255" y="2861628"/>
            <a:ext cx="817563" cy="855662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 w="349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ctr"/>
          <a:p>
            <a:pPr algn="ctr"/>
            <a:endParaRPr lang="zh-CN" altLang="zh-CN" sz="9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" name="云形标注 3"/>
          <p:cNvSpPr/>
          <p:nvPr/>
        </p:nvSpPr>
        <p:spPr>
          <a:xfrm>
            <a:off x="2599690" y="120015"/>
            <a:ext cx="3644265" cy="1801495"/>
          </a:xfrm>
          <a:prstGeom prst="cloudCallout">
            <a:avLst>
              <a:gd name="adj1" fmla="val -47926"/>
              <a:gd name="adj2" fmla="val 61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云形标注 4"/>
          <p:cNvSpPr/>
          <p:nvPr/>
        </p:nvSpPr>
        <p:spPr>
          <a:xfrm>
            <a:off x="5392420" y="1410335"/>
            <a:ext cx="3644265" cy="1801495"/>
          </a:xfrm>
          <a:prstGeom prst="cloudCallout">
            <a:avLst>
              <a:gd name="adj1" fmla="val -60960"/>
              <a:gd name="adj2" fmla="val 20461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云形标注 5"/>
          <p:cNvSpPr/>
          <p:nvPr/>
        </p:nvSpPr>
        <p:spPr>
          <a:xfrm>
            <a:off x="1334135" y="3342005"/>
            <a:ext cx="3644265" cy="1801495"/>
          </a:xfrm>
          <a:prstGeom prst="cloudCallout">
            <a:avLst>
              <a:gd name="adj1" fmla="val -51289"/>
              <a:gd name="adj2" fmla="val -3607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16"/>
          <p:cNvSpPr/>
          <p:nvPr/>
        </p:nvSpPr>
        <p:spPr>
          <a:xfrm>
            <a:off x="1936115" y="2372995"/>
            <a:ext cx="1028700" cy="3067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前端开发</a:t>
            </a:r>
            <a:endParaRPr 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16"/>
          <p:cNvSpPr/>
          <p:nvPr/>
        </p:nvSpPr>
        <p:spPr>
          <a:xfrm>
            <a:off x="4174490" y="2989580"/>
            <a:ext cx="1028700" cy="3067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后端开发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7" name="文本框 31"/>
          <p:cNvSpPr txBox="1"/>
          <p:nvPr/>
        </p:nvSpPr>
        <p:spPr>
          <a:xfrm>
            <a:off x="2964815" y="273685"/>
            <a:ext cx="2967990" cy="145351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000" smtClean="0">
                <a:ln>
                  <a:noFill/>
                </a:ln>
                <a:effectLst/>
                <a:sym typeface="+mn-ea"/>
              </a:rPr>
              <a:t>在此次项目开发中，前端开发前期使用自己对</a:t>
            </a:r>
            <a:r>
              <a:rPr lang="en-US" altLang="zh-CN" sz="1000" smtClean="0">
                <a:ln>
                  <a:noFill/>
                </a:ln>
                <a:effectLst/>
                <a:sym typeface="+mn-ea"/>
              </a:rPr>
              <a:t>html+css</a:t>
            </a:r>
            <a:r>
              <a:rPr lang="zh-CN" altLang="en-US" sz="1000" smtClean="0">
                <a:ln>
                  <a:noFill/>
                </a:ln>
                <a:effectLst/>
                <a:sym typeface="+mn-ea"/>
              </a:rPr>
              <a:t>的理解与运用编写前端页面，做了一些页面之后发现项目编写进度慢、效率低下、代码可重用性差、页面风格不统一等等的一系列问题，然后开始学习</a:t>
            </a:r>
            <a:r>
              <a:rPr lang="en-US" altLang="zh-CN" sz="1000" smtClean="0">
                <a:ln>
                  <a:noFill/>
                </a:ln>
                <a:effectLst/>
                <a:sym typeface="+mn-ea"/>
              </a:rPr>
              <a:t>bootstrap</a:t>
            </a:r>
            <a:r>
              <a:rPr lang="zh-CN" altLang="en-US" sz="1000" smtClean="0">
                <a:ln>
                  <a:noFill/>
                </a:ln>
                <a:effectLst/>
                <a:sym typeface="+mn-ea"/>
              </a:rPr>
              <a:t>的前端框架并运用在开发中，开发效率大大提高，其他问题也得到很大的改善。在设计页面时，既要跟文档设计沟通需求，也要与后端开发相匹配，时有发生沟通问题，但在互相理解的情况下，还是顺利完成了前端开发工作。</a:t>
            </a:r>
            <a:endParaRPr lang="zh-CN" altLang="en-US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文本框 31"/>
          <p:cNvSpPr txBox="1"/>
          <p:nvPr/>
        </p:nvSpPr>
        <p:spPr>
          <a:xfrm>
            <a:off x="5872163" y="1610360"/>
            <a:ext cx="2684462" cy="145351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sz="1000" smtClean="0">
                <a:ln>
                  <a:noFill/>
                </a:ln>
                <a:effectLst/>
                <a:sym typeface="+mn-ea"/>
              </a:rPr>
              <a:t>本次项目开发做后端，是一件非常有挑战性的事情，因为后端开发是跟随课程还有一些培训学会的知识，此次项目开发就是对后端知识做应用，主要用到了MVC分层模式，使后端代码编写和修改都较为方便，数据库是跟系统做契合的，设计也有一定的难度，其中也解决了cookie、servlet、jstl等技术手段的运用，使得后端学习效率大大提高，项目应用这些技术也相对成功。</a:t>
            </a:r>
            <a:endParaRPr sz="1000" smtClean="0">
              <a:ln>
                <a:noFill/>
              </a:ln>
              <a:effectLst/>
              <a:sym typeface="+mn-ea"/>
            </a:endParaRPr>
          </a:p>
        </p:txBody>
      </p:sp>
      <p:sp>
        <p:nvSpPr>
          <p:cNvPr id="15" name="文本框 31"/>
          <p:cNvSpPr txBox="1"/>
          <p:nvPr/>
        </p:nvSpPr>
        <p:spPr>
          <a:xfrm>
            <a:off x="1813878" y="3572510"/>
            <a:ext cx="2684462" cy="129921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000" smtClean="0">
                <a:ln>
                  <a:noFill/>
                </a:ln>
                <a:effectLst/>
                <a:sym typeface="+mn-ea"/>
              </a:rPr>
              <a:t>在设计文档过程中，我们发现很难找到符合项目的模板，以及跟开发人员这边的对接问题，但经过老师的指导和开发人员的探讨以及阅读更多的模板，终于找到了完成文档设计的方法</a:t>
            </a:r>
            <a:endParaRPr lang="zh-CN" altLang="en-US" sz="1000" smtClean="0">
              <a:ln>
                <a:noFill/>
              </a:ln>
              <a:effectLst/>
              <a:sym typeface="+mn-ea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000" smtClean="0">
                <a:ln>
                  <a:noFill/>
                </a:ln>
                <a:effectLst/>
                <a:sym typeface="+mn-ea"/>
              </a:rPr>
              <a:t>。同时网上的资料也给了我们很大的启发。在设计文档的完成中，我们获益良多。比如，查找资料的方法、与人商讨的重要性，最重要的是学会了如何写一个项目的文档设计。</a:t>
            </a:r>
            <a:endParaRPr lang="zh-CN" altLang="en-US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1" name="Picture 2" descr="360截图201505121544227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175"/>
            <a:ext cx="9144000" cy="51435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482" name="组合 1"/>
          <p:cNvGrpSpPr/>
          <p:nvPr/>
        </p:nvGrpSpPr>
        <p:grpSpPr>
          <a:xfrm>
            <a:off x="1530350" y="1230313"/>
            <a:ext cx="6048375" cy="2387600"/>
            <a:chOff x="0" y="0"/>
            <a:chExt cx="4896544" cy="1620000"/>
          </a:xfrm>
        </p:grpSpPr>
        <p:grpSp>
          <p:nvGrpSpPr>
            <p:cNvPr id="20483" name="组合 3"/>
            <p:cNvGrpSpPr/>
            <p:nvPr/>
          </p:nvGrpSpPr>
          <p:grpSpPr>
            <a:xfrm>
              <a:off x="0" y="0"/>
              <a:ext cx="4896544" cy="1620000"/>
              <a:chOff x="0" y="0"/>
              <a:chExt cx="3744416" cy="1368152"/>
            </a:xfrm>
          </p:grpSpPr>
          <p:sp>
            <p:nvSpPr>
              <p:cNvPr id="20484" name="矩形 5"/>
              <p:cNvSpPr/>
              <p:nvPr/>
            </p:nvSpPr>
            <p:spPr>
              <a:xfrm>
                <a:off x="0" y="288032"/>
                <a:ext cx="3744416" cy="792088"/>
              </a:xfrm>
              <a:prstGeom prst="rect">
                <a:avLst/>
              </a:prstGeom>
              <a:solidFill>
                <a:srgbClr val="232323">
                  <a:alpha val="65097"/>
                </a:srgbClr>
              </a:solidFill>
              <a:ln w="9525">
                <a:noFill/>
              </a:ln>
            </p:spPr>
            <p:txBody>
              <a:bodyPr lIns="90170" tIns="46990" rIns="90170" bIns="46990" anchor="ctr"/>
              <a:p>
                <a:pPr algn="ctr"/>
                <a:endParaRPr lang="zh-CN" altLang="zh-CN" dirty="0">
                  <a:solidFill>
                    <a:srgbClr val="FFFFFF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20485" name="等腰三角形 6"/>
              <p:cNvSpPr/>
              <p:nvPr/>
            </p:nvSpPr>
            <p:spPr>
              <a:xfrm>
                <a:off x="3456384" y="0"/>
                <a:ext cx="288032" cy="288032"/>
              </a:xfrm>
              <a:prstGeom prst="triangle">
                <a:avLst>
                  <a:gd name="adj" fmla="val 0"/>
                </a:avLst>
              </a:prstGeom>
              <a:solidFill>
                <a:srgbClr val="7F7F7F">
                  <a:alpha val="76077"/>
                </a:srgbClr>
              </a:solidFill>
              <a:ln w="9525">
                <a:noFill/>
              </a:ln>
            </p:spPr>
            <p:txBody>
              <a:bodyPr lIns="90170" tIns="46990" rIns="90170" bIns="46990" anchor="ctr"/>
              <a:p>
                <a:pPr algn="ctr"/>
                <a:endParaRPr lang="zh-CN" altLang="zh-CN" dirty="0">
                  <a:solidFill>
                    <a:srgbClr val="FFFFFF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20486" name="等腰三角形 7"/>
              <p:cNvSpPr/>
              <p:nvPr/>
            </p:nvSpPr>
            <p:spPr>
              <a:xfrm rot="10800000">
                <a:off x="0" y="1080120"/>
                <a:ext cx="288032" cy="288032"/>
              </a:xfrm>
              <a:prstGeom prst="triangle">
                <a:avLst>
                  <a:gd name="adj" fmla="val 0"/>
                </a:avLst>
              </a:prstGeom>
              <a:solidFill>
                <a:srgbClr val="7F7F7F">
                  <a:alpha val="78038"/>
                </a:srgbClr>
              </a:solidFill>
              <a:ln w="9525">
                <a:noFill/>
              </a:ln>
            </p:spPr>
            <p:txBody>
              <a:bodyPr lIns="90170" tIns="46990" rIns="90170" bIns="46990" anchor="ctr"/>
              <a:p>
                <a:pPr algn="ctr"/>
                <a:endParaRPr lang="zh-CN" altLang="zh-CN" dirty="0">
                  <a:solidFill>
                    <a:srgbClr val="FFFFFF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20487" name="Rectangle 1"/>
            <p:cNvSpPr/>
            <p:nvPr/>
          </p:nvSpPr>
          <p:spPr>
            <a:xfrm>
              <a:off x="288032" y="408025"/>
              <a:ext cx="4515855" cy="80395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76176" anchor="ctr">
              <a:spAutoFit/>
            </a:bodyPr>
            <a:p>
              <a:pPr algn="ctr" eaLnBrk="0" hangingPunct="0"/>
              <a:r>
                <a:rPr lang="en-US" altLang="zh-CN" sz="7200" b="1" dirty="0">
                  <a:solidFill>
                    <a:schemeClr val="bg1"/>
                  </a:solidFill>
                  <a:latin typeface="造字工房悦黑体验版纤细体" panose="02010600030101010101" pitchFamily="2" charset="-122"/>
                  <a:ea typeface="造字工房悦黑体验版纤细体" panose="02010600030101010101" pitchFamily="2" charset="-122"/>
                  <a:sym typeface="造字工房悦黑体验版纤细体" panose="02010600030101010101" pitchFamily="2" charset="-122"/>
                </a:rPr>
                <a:t>THANK</a:t>
              </a:r>
              <a:r>
                <a:rPr lang="en-US" altLang="zh-CN" sz="7200" b="1" dirty="0">
                  <a:solidFill>
                    <a:srgbClr val="FFCC00"/>
                  </a:solidFill>
                  <a:latin typeface="造字工房悦黑体验版纤细体" panose="02010600030101010101" pitchFamily="2" charset="-122"/>
                  <a:ea typeface="造字工房悦黑体验版纤细体" panose="02010600030101010101" pitchFamily="2" charset="-122"/>
                  <a:sym typeface="造字工房悦黑体验版纤细体" panose="02010600030101010101" pitchFamily="2" charset="-122"/>
                </a:rPr>
                <a:t>YOU</a:t>
              </a:r>
              <a:endParaRPr lang="en-US" altLang="zh-CN" sz="7200" b="1" dirty="0">
                <a:solidFill>
                  <a:srgbClr val="FFCC00"/>
                </a:solidFill>
                <a:latin typeface="造字工房悦黑体验版纤细体" panose="02010600030101010101" pitchFamily="2" charset="-122"/>
                <a:ea typeface="造字工房悦黑体验版纤细体" panose="02010600030101010101" pitchFamily="2" charset="-122"/>
                <a:sym typeface="造字工房悦黑体验版纤细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同心圆 19"/>
          <p:cNvSpPr/>
          <p:nvPr/>
        </p:nvSpPr>
        <p:spPr>
          <a:xfrm>
            <a:off x="4994275" y="2808288"/>
            <a:ext cx="341313" cy="341312"/>
          </a:xfrm>
          <a:custGeom>
            <a:avLst/>
            <a:gdLst/>
            <a:ahLst/>
            <a:cxnLst>
              <a:cxn ang="0">
                <a:pos x="0" y="95730"/>
              </a:cxn>
              <a:cxn ang="0">
                <a:pos x="95731" y="0"/>
              </a:cxn>
              <a:cxn ang="0">
                <a:pos x="191463" y="95730"/>
              </a:cxn>
              <a:cxn ang="0">
                <a:pos x="95731" y="191462"/>
              </a:cxn>
              <a:cxn ang="0">
                <a:pos x="0" y="95730"/>
              </a:cxn>
              <a:cxn ang="0">
                <a:pos x="44326" y="95730"/>
              </a:cxn>
              <a:cxn ang="0">
                <a:pos x="95731" y="147136"/>
              </a:cxn>
              <a:cxn ang="0">
                <a:pos x="147138" y="95730"/>
              </a:cxn>
              <a:cxn ang="0">
                <a:pos x="95731" y="44325"/>
              </a:cxn>
              <a:cxn ang="0">
                <a:pos x="44326" y="95730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8" name="文本框 9"/>
          <p:cNvSpPr txBox="1"/>
          <p:nvPr/>
        </p:nvSpPr>
        <p:spPr>
          <a:xfrm>
            <a:off x="5495925" y="2816225"/>
            <a:ext cx="1560513" cy="296863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</a:t>
            </a:r>
            <a:endParaRPr lang="zh-CN" altLang="en-US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99" name="文本框 31"/>
          <p:cNvSpPr txBox="1"/>
          <p:nvPr/>
        </p:nvSpPr>
        <p:spPr>
          <a:xfrm>
            <a:off x="5495925" y="3108325"/>
            <a:ext cx="2682875" cy="388938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WPS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演示助您快速创建极具感染力的演示文稿，打造令人震撼的影院效果。</a:t>
            </a:r>
            <a:endParaRPr lang="zh-CN" altLang="en-US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00" name="文本框 14"/>
          <p:cNvSpPr/>
          <p:nvPr/>
        </p:nvSpPr>
        <p:spPr>
          <a:xfrm>
            <a:off x="360363" y="438150"/>
            <a:ext cx="1797050" cy="517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dist"/>
            <a:r>
              <a:rPr lang="zh-CN" altLang="en-US" sz="2800" b="1" dirty="0">
                <a:solidFill>
                  <a:srgbClr val="33669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关于</a:t>
            </a:r>
            <a:r>
              <a:rPr lang="zh-CN" altLang="en-US" sz="2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我们</a:t>
            </a:r>
            <a:endParaRPr lang="zh-CN" altLang="en-US" sz="2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01" name="文本框 15"/>
          <p:cNvSpPr/>
          <p:nvPr/>
        </p:nvSpPr>
        <p:spPr>
          <a:xfrm>
            <a:off x="2058988" y="565150"/>
            <a:ext cx="1449387" cy="3651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About us</a:t>
            </a:r>
            <a:endParaRPr lang="en-US" altLang="zh-CN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102" name="Picture 7" descr="cbe7a4ae-b9be-4076-b88b-e98234ffb959_5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17588"/>
            <a:ext cx="9144000" cy="2857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03" name="文本框 43"/>
          <p:cNvSpPr/>
          <p:nvPr/>
        </p:nvSpPr>
        <p:spPr>
          <a:xfrm>
            <a:off x="4213225" y="1228725"/>
            <a:ext cx="4343400" cy="9531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r"/>
            <a:r>
              <a:rPr lang="en-US" altLang="zh-CN" sz="2400" b="1" dirty="0">
                <a:solidFill>
                  <a:srgbClr val="DDDDD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Welcome to </a:t>
            </a:r>
            <a:endParaRPr lang="en-US" altLang="zh-CN" sz="2400" b="1" dirty="0">
              <a:solidFill>
                <a:srgbClr val="DDDDD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3200" b="1" dirty="0">
                <a:solidFill>
                  <a:srgbClr val="F178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学博</a:t>
            </a:r>
            <a:r>
              <a:rPr lang="zh-CN" altLang="en-US" sz="2400" b="1" dirty="0">
                <a:solidFill>
                  <a:srgbClr val="DDDDD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教育</a:t>
            </a:r>
            <a:endParaRPr lang="zh-CN" altLang="en-US" sz="2400" b="1" dirty="0">
              <a:solidFill>
                <a:srgbClr val="DDDDD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04" name="Text Box 9"/>
          <p:cNvSpPr txBox="1"/>
          <p:nvPr/>
        </p:nvSpPr>
        <p:spPr>
          <a:xfrm>
            <a:off x="719138" y="3997325"/>
            <a:ext cx="7800975" cy="875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lnSpc>
                <a:spcPct val="150000"/>
              </a:lnSpc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学博教育</a:t>
            </a:r>
            <a:r>
              <a:rPr lang="zh-CN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是由我们小组在借鉴其他教育平台的基础上，设计的一款网络学习平台。该项目名为专家学员系统，主要是围绕着专家和学员两个主要人员展开，专家可以通过平台获取行业的数据和资讯、发布自己的观点、推介个人研究成果等，学员可以通过平台找自己需要要的专家或机构、发布需求、提出疑问等。</a:t>
            </a:r>
            <a:endParaRPr lang="zh-CN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Picture 2" descr="E:\PPT图片处理\墙纸\b14cc8e0-f4bd-44b9-8e34-3e496262be87_4.jpgb14cc8e0-f4bd-44b9-8e34-3e496262be87_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31913"/>
            <a:ext cx="9144000" cy="28559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2" name="矩形 5"/>
          <p:cNvSpPr/>
          <p:nvPr/>
        </p:nvSpPr>
        <p:spPr>
          <a:xfrm>
            <a:off x="1588" y="-9842"/>
            <a:ext cx="9142412" cy="4197350"/>
          </a:xfrm>
          <a:prstGeom prst="rect">
            <a:avLst/>
          </a:prstGeom>
          <a:solidFill>
            <a:schemeClr val="bg1">
              <a:alpha val="74117"/>
            </a:schemeClr>
          </a:solidFill>
          <a:ln w="9525">
            <a:noFill/>
          </a:ln>
        </p:spPr>
        <p:txBody>
          <a:bodyPr lIns="68580" tIns="36195" rIns="68580" bIns="36195" anchor="ctr"/>
          <a:p>
            <a:pPr algn="ctr"/>
            <a:endParaRPr lang="zh-CN" altLang="en-US" sz="1300" dirty="0">
              <a:solidFill>
                <a:srgbClr val="FFFF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3" name="圆角矩形标注 1"/>
          <p:cNvSpPr/>
          <p:nvPr/>
        </p:nvSpPr>
        <p:spPr>
          <a:xfrm>
            <a:off x="773113" y="449263"/>
            <a:ext cx="941387" cy="609600"/>
          </a:xfrm>
          <a:prstGeom prst="wedgeRoundRectCallout">
            <a:avLst>
              <a:gd name="adj1" fmla="val -22194"/>
              <a:gd name="adj2" fmla="val 69833"/>
              <a:gd name="adj3" fmla="val 16667"/>
            </a:avLst>
          </a:prstGeom>
          <a:solidFill>
            <a:srgbClr val="2A577E">
              <a:alpha val="92155"/>
            </a:srgbClr>
          </a:solidFill>
          <a:ln w="9525">
            <a:noFill/>
          </a:ln>
        </p:spPr>
        <p:txBody>
          <a:bodyPr lIns="68580" tIns="36195" rIns="68580" bIns="36195" anchor="ctr"/>
          <a:p>
            <a:pPr algn="ctr"/>
            <a:endParaRPr lang="zh-CN" altLang="en-US" sz="1300" dirty="0">
              <a:solidFill>
                <a:srgbClr val="FFFFFF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4" name="文本框 4"/>
          <p:cNvSpPr txBox="1"/>
          <p:nvPr/>
        </p:nvSpPr>
        <p:spPr>
          <a:xfrm>
            <a:off x="850900" y="511175"/>
            <a:ext cx="784225" cy="43497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同心圆 2"/>
          <p:cNvSpPr/>
          <p:nvPr/>
        </p:nvSpPr>
        <p:spPr>
          <a:xfrm>
            <a:off x="901700" y="1825625"/>
            <a:ext cx="341313" cy="341313"/>
          </a:xfrm>
          <a:custGeom>
            <a:avLst/>
            <a:gdLst/>
            <a:ahLst/>
            <a:cxnLst>
              <a:cxn ang="0">
                <a:pos x="0" y="95731"/>
              </a:cxn>
              <a:cxn ang="0">
                <a:pos x="95731" y="0"/>
              </a:cxn>
              <a:cxn ang="0">
                <a:pos x="191463" y="95731"/>
              </a:cxn>
              <a:cxn ang="0">
                <a:pos x="95731" y="191463"/>
              </a:cxn>
              <a:cxn ang="0">
                <a:pos x="0" y="95731"/>
              </a:cxn>
              <a:cxn ang="0">
                <a:pos x="44326" y="95731"/>
              </a:cxn>
              <a:cxn ang="0">
                <a:pos x="95731" y="147138"/>
              </a:cxn>
              <a:cxn ang="0">
                <a:pos x="147138" y="95731"/>
              </a:cxn>
              <a:cxn ang="0">
                <a:pos x="95731" y="44326"/>
              </a:cxn>
              <a:cxn ang="0">
                <a:pos x="44326" y="95731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6" name="文本框 9"/>
          <p:cNvSpPr txBox="1"/>
          <p:nvPr/>
        </p:nvSpPr>
        <p:spPr>
          <a:xfrm>
            <a:off x="1402080" y="1833880"/>
            <a:ext cx="1858010" cy="29908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团队成员分工及自评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7" name="文本框 31"/>
          <p:cNvSpPr txBox="1"/>
          <p:nvPr/>
        </p:nvSpPr>
        <p:spPr>
          <a:xfrm>
            <a:off x="1401763" y="2127250"/>
            <a:ext cx="2682875" cy="37592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所有成员的分工任务详情以及成员对各自的完成情况的自我评价。</a:t>
            </a:r>
            <a:endParaRPr lang="zh-CN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28" name="同心圆 9"/>
          <p:cNvSpPr/>
          <p:nvPr/>
        </p:nvSpPr>
        <p:spPr>
          <a:xfrm>
            <a:off x="901700" y="2757488"/>
            <a:ext cx="341313" cy="341312"/>
          </a:xfrm>
          <a:custGeom>
            <a:avLst/>
            <a:gdLst/>
            <a:ahLst/>
            <a:cxnLst>
              <a:cxn ang="0">
                <a:pos x="0" y="95730"/>
              </a:cxn>
              <a:cxn ang="0">
                <a:pos x="95731" y="0"/>
              </a:cxn>
              <a:cxn ang="0">
                <a:pos x="191463" y="95730"/>
              </a:cxn>
              <a:cxn ang="0">
                <a:pos x="95731" y="191462"/>
              </a:cxn>
              <a:cxn ang="0">
                <a:pos x="0" y="95730"/>
              </a:cxn>
              <a:cxn ang="0">
                <a:pos x="44326" y="95730"/>
              </a:cxn>
              <a:cxn ang="0">
                <a:pos x="95731" y="147136"/>
              </a:cxn>
              <a:cxn ang="0">
                <a:pos x="147138" y="95730"/>
              </a:cxn>
              <a:cxn ang="0">
                <a:pos x="95731" y="44325"/>
              </a:cxn>
              <a:cxn ang="0">
                <a:pos x="44326" y="95730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9" name="文本框 9"/>
          <p:cNvSpPr txBox="1"/>
          <p:nvPr/>
        </p:nvSpPr>
        <p:spPr>
          <a:xfrm>
            <a:off x="1401763" y="2765425"/>
            <a:ext cx="1560512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0" name="文本框 31"/>
          <p:cNvSpPr txBox="1"/>
          <p:nvPr/>
        </p:nvSpPr>
        <p:spPr>
          <a:xfrm>
            <a:off x="1401763" y="3057525"/>
            <a:ext cx="2682875" cy="22225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该系统基于用例的主要功能具体实现情况演示。</a:t>
            </a:r>
            <a:endParaRPr lang="zh-CN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31" name="同心圆 16"/>
          <p:cNvSpPr/>
          <p:nvPr/>
        </p:nvSpPr>
        <p:spPr>
          <a:xfrm>
            <a:off x="4700588" y="2757488"/>
            <a:ext cx="341312" cy="341312"/>
          </a:xfrm>
          <a:custGeom>
            <a:avLst/>
            <a:gdLst/>
            <a:ahLst/>
            <a:cxnLst>
              <a:cxn ang="0">
                <a:pos x="0" y="95730"/>
              </a:cxn>
              <a:cxn ang="0">
                <a:pos x="95730" y="0"/>
              </a:cxn>
              <a:cxn ang="0">
                <a:pos x="191462" y="95730"/>
              </a:cxn>
              <a:cxn ang="0">
                <a:pos x="95730" y="191462"/>
              </a:cxn>
              <a:cxn ang="0">
                <a:pos x="0" y="95730"/>
              </a:cxn>
              <a:cxn ang="0">
                <a:pos x="44325" y="95730"/>
              </a:cxn>
              <a:cxn ang="0">
                <a:pos x="95730" y="147136"/>
              </a:cxn>
              <a:cxn ang="0">
                <a:pos x="147136" y="95730"/>
              </a:cxn>
              <a:cxn ang="0">
                <a:pos x="95730" y="44325"/>
              </a:cxn>
              <a:cxn ang="0">
                <a:pos x="44325" y="95730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32" name="文本框 9"/>
          <p:cNvSpPr txBox="1"/>
          <p:nvPr/>
        </p:nvSpPr>
        <p:spPr>
          <a:xfrm>
            <a:off x="5202238" y="2765425"/>
            <a:ext cx="1560512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3" name="文本框 31"/>
          <p:cNvSpPr txBox="1"/>
          <p:nvPr/>
        </p:nvSpPr>
        <p:spPr>
          <a:xfrm>
            <a:off x="5202238" y="3057525"/>
            <a:ext cx="2684462" cy="37592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对此次整个系统开发过程、开发经验、团队合作等的深刻总结。</a:t>
            </a:r>
            <a:endParaRPr lang="zh-CN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134" name="同心圆 19"/>
          <p:cNvSpPr/>
          <p:nvPr/>
        </p:nvSpPr>
        <p:spPr>
          <a:xfrm>
            <a:off x="4700588" y="1825625"/>
            <a:ext cx="341312" cy="341313"/>
          </a:xfrm>
          <a:custGeom>
            <a:avLst/>
            <a:gdLst/>
            <a:ahLst/>
            <a:cxnLst>
              <a:cxn ang="0">
                <a:pos x="0" y="95731"/>
              </a:cxn>
              <a:cxn ang="0">
                <a:pos x="95730" y="0"/>
              </a:cxn>
              <a:cxn ang="0">
                <a:pos x="191462" y="95731"/>
              </a:cxn>
              <a:cxn ang="0">
                <a:pos x="95730" y="191463"/>
              </a:cxn>
              <a:cxn ang="0">
                <a:pos x="0" y="95731"/>
              </a:cxn>
              <a:cxn ang="0">
                <a:pos x="44325" y="95731"/>
              </a:cxn>
              <a:cxn ang="0">
                <a:pos x="95730" y="147138"/>
              </a:cxn>
              <a:cxn ang="0">
                <a:pos x="147136" y="95731"/>
              </a:cxn>
              <a:cxn ang="0">
                <a:pos x="95730" y="44326"/>
              </a:cxn>
              <a:cxn ang="0">
                <a:pos x="44325" y="95731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35" name="文本框 9"/>
          <p:cNvSpPr txBox="1"/>
          <p:nvPr/>
        </p:nvSpPr>
        <p:spPr>
          <a:xfrm>
            <a:off x="5202555" y="1833880"/>
            <a:ext cx="2570480" cy="29908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系统用例及数据库设计</a:t>
            </a:r>
            <a:endParaRPr 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6" name="文本框 31"/>
          <p:cNvSpPr txBox="1"/>
          <p:nvPr/>
        </p:nvSpPr>
        <p:spPr>
          <a:xfrm>
            <a:off x="5202238" y="2127250"/>
            <a:ext cx="2684462" cy="22225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系统的用例图、用例说明、数据库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r>
              <a:rPr 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设计。</a:t>
            </a:r>
            <a:endParaRPr lang="zh-CN" sz="10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5137" name="AutoShape 18"/>
          <p:cNvCxnSpPr/>
          <p:nvPr/>
        </p:nvCxnSpPr>
        <p:spPr>
          <a:xfrm flipV="1">
            <a:off x="-6350" y="1327150"/>
            <a:ext cx="9144000" cy="1588"/>
          </a:xfrm>
          <a:prstGeom prst="straightConnector1">
            <a:avLst/>
          </a:prstGeom>
          <a:ln w="12700" cap="flat" cmpd="sng">
            <a:solidFill>
              <a:srgbClr val="2A577E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81" name="矩形 18"/>
          <p:cNvSpPr/>
          <p:nvPr/>
        </p:nvSpPr>
        <p:spPr>
          <a:xfrm>
            <a:off x="835025" y="500063"/>
            <a:ext cx="4838700" cy="48387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团队成员分工及自评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82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83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902970" y="1236980"/>
          <a:ext cx="6938010" cy="3486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2450"/>
                <a:gridCol w="2802890"/>
                <a:gridCol w="2312670"/>
              </a:tblGrid>
              <a:tr h="4406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成员姓名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分工详情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自评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6400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梁俭宾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部分文档设计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 sz="1800">
                          <a:sym typeface="+mn-ea"/>
                        </a:rPr>
                        <a:t>后端开发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99</a:t>
                      </a:r>
                      <a:endParaRPr lang="en-US" altLang="zh-CN"/>
                    </a:p>
                  </a:txBody>
                  <a:tcPr anchor="ctr" anchorCtr="0"/>
                </a:tc>
              </a:tr>
              <a:tr h="6013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岑泉林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部分文档修改及</a:t>
                      </a:r>
                      <a:r>
                        <a:rPr lang="en-US" altLang="zh-CN"/>
                        <a:t>PPT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2.</a:t>
                      </a:r>
                      <a:r>
                        <a:rPr lang="zh-CN" altLang="en-US" sz="1800">
                          <a:sym typeface="+mn-ea"/>
                        </a:rPr>
                        <a:t>前端开发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 anchor="ctr" anchorCtr="0"/>
                </a:tc>
              </a:tr>
              <a:tr h="6013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张瑜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数据库设计及</a:t>
                      </a:r>
                      <a:r>
                        <a:rPr lang="en-US" altLang="zh-CN"/>
                        <a:t>PPT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 sz="1800">
                          <a:sym typeface="+mn-ea"/>
                        </a:rPr>
                        <a:t>前端开发</a:t>
                      </a:r>
                      <a:endParaRPr lang="en-US" altLang="zh-CN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93</a:t>
                      </a:r>
                      <a:endParaRPr lang="en-US" altLang="zh-CN"/>
                    </a:p>
                  </a:txBody>
                  <a:tcPr anchor="ctr" anchorCtr="0"/>
                </a:tc>
              </a:tr>
              <a:tr h="6013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余广文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 sz="1800">
                          <a:sym typeface="+mn-ea"/>
                        </a:rPr>
                        <a:t>需求</a:t>
                      </a:r>
                      <a:r>
                        <a:rPr lang="zh-CN" altLang="en-US"/>
                        <a:t>文档设计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/>
                        <a:t>2.</a:t>
                      </a:r>
                      <a:r>
                        <a:rPr lang="zh-CN" altLang="en-US"/>
                        <a:t>用户手册设计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85</a:t>
                      </a:r>
                      <a:endParaRPr lang="en-US" altLang="zh-CN"/>
                    </a:p>
                  </a:txBody>
                  <a:tcPr anchor="ctr" anchorCtr="0"/>
                </a:tc>
              </a:tr>
              <a:tr h="6013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白杰荣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文档设计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70</a:t>
                      </a:r>
                      <a:endParaRPr lang="en-US" altLang="zh-CN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同心圆 2"/>
          <p:cNvSpPr/>
          <p:nvPr/>
        </p:nvSpPr>
        <p:spPr>
          <a:xfrm>
            <a:off x="3765550" y="4734560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6" name="文本框 9"/>
          <p:cNvSpPr txBox="1"/>
          <p:nvPr/>
        </p:nvSpPr>
        <p:spPr>
          <a:xfrm>
            <a:off x="4106863" y="4777423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总体用例图</a:t>
            </a:r>
            <a:endParaRPr lang="en-US" alt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8" descr="C:\Users\lenovo\Desktop\软件工程课程设计资料\专家学员初版用例图\总体用例图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816100" y="589915"/>
            <a:ext cx="4899660" cy="4129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203" name="矩形 18"/>
          <p:cNvSpPr/>
          <p:nvPr/>
        </p:nvSpPr>
        <p:spPr>
          <a:xfrm>
            <a:off x="854075" y="532130"/>
            <a:ext cx="259334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系统用例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259334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系统用例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5" name="图片 1" descr="游客用例图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25805" y="1428750"/>
            <a:ext cx="3022600" cy="2593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2" name="表格 1"/>
          <p:cNvGraphicFramePr/>
          <p:nvPr/>
        </p:nvGraphicFramePr>
        <p:xfrm>
          <a:off x="4482465" y="1429385"/>
          <a:ext cx="4577715" cy="36195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8720"/>
                <a:gridCol w="3388995"/>
              </a:tblGrid>
              <a:tr h="7854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用例名称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8940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注册学员账号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游客填写基本信息并注册成为学员后可以享受学员功能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344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注册专家账号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游客填写基本信息并注册成为</a:t>
                      </a:r>
                      <a:r>
                        <a:rPr lang="zh-CN" alt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专家</a:t>
                      </a: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后可以享受</a:t>
                      </a:r>
                      <a:r>
                        <a:rPr lang="zh-CN" alt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专家</a:t>
                      </a:r>
                      <a:r>
                        <a:rPr lang="en-US" sz="12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功能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55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登录</a:t>
                      </a:r>
                      <a:endParaRPr lang="en-US" alt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选择学员或者专家用户登录，填写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用户账号和密码登录</a:t>
                      </a:r>
                      <a:r>
                        <a:rPr lang="zh-CN" alt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（专家需要填写身份证认证）</a:t>
                      </a:r>
                      <a:endParaRPr lang="zh-CN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同心圆 2"/>
          <p:cNvSpPr/>
          <p:nvPr/>
        </p:nvSpPr>
        <p:spPr>
          <a:xfrm>
            <a:off x="1276350" y="4538345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" name="文本框 9"/>
          <p:cNvSpPr txBox="1"/>
          <p:nvPr/>
        </p:nvSpPr>
        <p:spPr>
          <a:xfrm>
            <a:off x="1617663" y="4581208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游客</a:t>
            </a:r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en-US" alt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同心圆 2"/>
          <p:cNvSpPr/>
          <p:nvPr/>
        </p:nvSpPr>
        <p:spPr>
          <a:xfrm>
            <a:off x="1276350" y="4538345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6" name="文本框 9"/>
          <p:cNvSpPr txBox="1"/>
          <p:nvPr/>
        </p:nvSpPr>
        <p:spPr>
          <a:xfrm>
            <a:off x="1617663" y="4581208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学员</a:t>
            </a:r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en-US" alt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259334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系统用例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6" name="图片 6" descr="C:\Users\lenovo\Desktop\软件工程课程设计资料\专家学员初版用例图\学员用例图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94335" y="1274763"/>
            <a:ext cx="3886200" cy="303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3" name="表格 2"/>
          <p:cNvGraphicFramePr/>
          <p:nvPr/>
        </p:nvGraphicFramePr>
        <p:xfrm>
          <a:off x="3937000" y="1414145"/>
          <a:ext cx="5137150" cy="36722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7840"/>
                <a:gridCol w="3369310"/>
              </a:tblGrid>
              <a:tr h="3340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用例名称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3333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个人信息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管理学员的个人信息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020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线上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学员在平台中通过预约专家提交申请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并且等待专家接受其预约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预约成功则可以享受预约专家的服务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80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论坛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发布</a:t>
                      </a: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回复帖子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新建一个话题发布论坛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专家学员都可以回帖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发布需求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学员提出自己想要问到专家的需求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给专家去浏览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673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专家、教育机构信息查询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查询相关专家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和教育机构信息，以进行预约专家或加入该教育机构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同心圆 2"/>
          <p:cNvSpPr/>
          <p:nvPr/>
        </p:nvSpPr>
        <p:spPr>
          <a:xfrm>
            <a:off x="1276350" y="4538345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6" name="文本框 9"/>
          <p:cNvSpPr txBox="1"/>
          <p:nvPr/>
        </p:nvSpPr>
        <p:spPr>
          <a:xfrm>
            <a:off x="1617663" y="4581208"/>
            <a:ext cx="1562100" cy="299085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专家</a:t>
            </a:r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  <a:endParaRPr lang="en-US" altLang="zh-CN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2130"/>
            <a:ext cx="2593340" cy="483870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系统用例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图片 7" descr="C:\Users\lenovo\Desktop\软件工程课程设计资料\专家学员初版用例图\专家用例图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54965" y="1197610"/>
            <a:ext cx="3958590" cy="310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2" name="表格 1"/>
          <p:cNvGraphicFramePr/>
          <p:nvPr/>
        </p:nvGraphicFramePr>
        <p:xfrm>
          <a:off x="3956050" y="1305560"/>
          <a:ext cx="5114925" cy="3765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7495"/>
                <a:gridCol w="3567430"/>
              </a:tblGrid>
              <a:tr h="3130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用例名称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简单描述</a:t>
                      </a:r>
                      <a:endParaRPr lang="en-US" altLang="en-US" sz="1200" b="1">
                        <a:solidFill>
                          <a:srgbClr val="FFFFFF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3219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个人信息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管理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的个人信息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5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线上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预约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查看学员的预约申请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可进行通过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通过则可以进行下一步约谈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6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论坛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发布</a:t>
                      </a: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回复帖子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新建一个话题发布论坛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专家学员都可以回帖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73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浏览学员需求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浏览学员的需求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以进行点对点答疑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5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发表学术文章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专家发表其领域相关的学术文章，其他专家和学员可以进行浏览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6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获取行业资讯和数据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专家进行领域筛选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搜索栏筛选</a:t>
                      </a: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，</a:t>
                      </a: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获取自己想要的行业资讯和数据</a:t>
                      </a:r>
                      <a:endParaRPr lang="en-US" alt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等腰三角形 7"/>
          <p:cNvSpPr/>
          <p:nvPr/>
        </p:nvSpPr>
        <p:spPr>
          <a:xfrm rot="-1860000">
            <a:off x="112713" y="827088"/>
            <a:ext cx="350837" cy="301625"/>
          </a:xfrm>
          <a:prstGeom prst="triangle">
            <a:avLst>
              <a:gd name="adj" fmla="val 56088"/>
            </a:avLst>
          </a:prstGeom>
          <a:solidFill>
            <a:schemeClr val="bg2">
              <a:alpha val="36078"/>
            </a:schemeClr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4" name="等腰三角形 6"/>
          <p:cNvSpPr/>
          <p:nvPr/>
        </p:nvSpPr>
        <p:spPr>
          <a:xfrm rot="5400000">
            <a:off x="-123825" y="387350"/>
            <a:ext cx="974725" cy="723900"/>
          </a:xfrm>
          <a:prstGeom prst="triangle">
            <a:avLst>
              <a:gd name="adj" fmla="val 50000"/>
            </a:avLst>
          </a:prstGeom>
          <a:solidFill>
            <a:srgbClr val="2A577E"/>
          </a:solidFill>
          <a:ln w="9525">
            <a:noFill/>
          </a:ln>
        </p:spPr>
        <p:txBody>
          <a:bodyPr lIns="90170" tIns="46990" rIns="90170" bIns="46990" anchor="ctr"/>
          <a:p>
            <a:pPr algn="ctr"/>
            <a:endParaRPr lang="zh-CN" altLang="zh-CN" sz="10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3" name="矩形 18"/>
          <p:cNvSpPr/>
          <p:nvPr/>
        </p:nvSpPr>
        <p:spPr>
          <a:xfrm>
            <a:off x="854075" y="531813"/>
            <a:ext cx="2746375" cy="483870"/>
          </a:xfrm>
          <a:prstGeom prst="rect">
            <a:avLst/>
          </a:prstGeom>
          <a:noFill/>
          <a:ln w="9525">
            <a:noFill/>
          </a:ln>
        </p:spPr>
        <p:txBody>
          <a:bodyPr lIns="68580" tIns="34290" rIns="68580" bIns="34290" anchor="t">
            <a:spAutoFit/>
          </a:bodyPr>
          <a:p>
            <a:r>
              <a:rPr lang="zh-CN" sz="27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数据库设计</a:t>
            </a:r>
            <a:endParaRPr lang="en-US" altLang="zh-CN" sz="2700" dirty="0">
              <a:solidFill>
                <a:srgbClr val="595959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同心圆 2"/>
          <p:cNvSpPr/>
          <p:nvPr/>
        </p:nvSpPr>
        <p:spPr>
          <a:xfrm>
            <a:off x="1323340" y="4618355"/>
            <a:ext cx="341313" cy="342900"/>
          </a:xfrm>
          <a:custGeom>
            <a:avLst/>
            <a:gdLst/>
            <a:ahLst/>
            <a:cxnLst>
              <a:cxn ang="0">
                <a:pos x="0" y="97073"/>
              </a:cxn>
              <a:cxn ang="0">
                <a:pos x="95731" y="0"/>
              </a:cxn>
              <a:cxn ang="0">
                <a:pos x="191463" y="97073"/>
              </a:cxn>
              <a:cxn ang="0">
                <a:pos x="95731" y="194146"/>
              </a:cxn>
              <a:cxn ang="0">
                <a:pos x="0" y="97073"/>
              </a:cxn>
              <a:cxn ang="0">
                <a:pos x="44326" y="97073"/>
              </a:cxn>
              <a:cxn ang="0">
                <a:pos x="95731" y="149199"/>
              </a:cxn>
              <a:cxn ang="0">
                <a:pos x="147138" y="97073"/>
              </a:cxn>
              <a:cxn ang="0">
                <a:pos x="95731" y="44947"/>
              </a:cxn>
              <a:cxn ang="0">
                <a:pos x="44326" y="97073"/>
              </a:cxn>
            </a:cxnLst>
            <a:pathLst>
              <a:path w="455708" h="455708">
                <a:moveTo>
                  <a:pt x="0" y="227854"/>
                </a:moveTo>
                <a:cubicBezTo>
                  <a:pt x="0" y="102014"/>
                  <a:pt x="102014" y="0"/>
                  <a:pt x="227854" y="0"/>
                </a:cubicBezTo>
                <a:cubicBezTo>
                  <a:pt x="353694" y="0"/>
                  <a:pt x="455708" y="102014"/>
                  <a:pt x="455708" y="227854"/>
                </a:cubicBezTo>
                <a:cubicBezTo>
                  <a:pt x="455708" y="353694"/>
                  <a:pt x="353694" y="455708"/>
                  <a:pt x="227854" y="455708"/>
                </a:cubicBezTo>
                <a:cubicBezTo>
                  <a:pt x="102014" y="455708"/>
                  <a:pt x="0" y="353694"/>
                  <a:pt x="0" y="227854"/>
                </a:cubicBezTo>
                <a:close/>
                <a:moveTo>
                  <a:pt x="105501" y="227854"/>
                </a:moveTo>
                <a:cubicBezTo>
                  <a:pt x="105501" y="295428"/>
                  <a:pt x="160280" y="350207"/>
                  <a:pt x="227854" y="350207"/>
                </a:cubicBezTo>
                <a:cubicBezTo>
                  <a:pt x="295428" y="350207"/>
                  <a:pt x="350207" y="295428"/>
                  <a:pt x="350207" y="227854"/>
                </a:cubicBezTo>
                <a:cubicBezTo>
                  <a:pt x="350207" y="160280"/>
                  <a:pt x="295428" y="105501"/>
                  <a:pt x="227854" y="105501"/>
                </a:cubicBezTo>
                <a:cubicBezTo>
                  <a:pt x="160280" y="105501"/>
                  <a:pt x="105501" y="160280"/>
                  <a:pt x="105501" y="227854"/>
                </a:cubicBezTo>
                <a:close/>
              </a:path>
            </a:pathLst>
          </a:custGeom>
          <a:noFill/>
          <a:ln w="12700" cap="flat" cmpd="sng">
            <a:solidFill>
              <a:srgbClr val="40404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" name="文本框 9"/>
          <p:cNvSpPr txBox="1"/>
          <p:nvPr/>
        </p:nvSpPr>
        <p:spPr>
          <a:xfrm>
            <a:off x="1664970" y="4661535"/>
            <a:ext cx="1270635" cy="299085"/>
          </a:xfrm>
          <a:prstGeom prst="rect">
            <a:avLst/>
          </a:prstGeom>
          <a:noFill/>
          <a:ln w="9525">
            <a:noFill/>
          </a:ln>
        </p:spPr>
        <p:txBody>
          <a:bodyPr wrap="square" lIns="68580" tIns="34290" rIns="68580" bIns="34290" anchor="t">
            <a:spAutoFit/>
          </a:bodyPr>
          <a:p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15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15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对象 -2147482623"/>
          <p:cNvGraphicFramePr/>
          <p:nvPr/>
        </p:nvGraphicFramePr>
        <p:xfrm>
          <a:off x="2779395" y="61913"/>
          <a:ext cx="6280150" cy="506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1" imgW="12509500" imgH="10388600" progId="Visio.Drawing.11">
                  <p:embed/>
                </p:oleObj>
              </mc:Choice>
              <mc:Fallback>
                <p:oleObj name="" r:id="rId1" imgW="12509500" imgH="10388600" progId="Visio.Drawing.11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779395" y="61913"/>
                        <a:ext cx="6280150" cy="50641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F0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F0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2459</Words>
  <Application>WPS 演示</Application>
  <PresentationFormat>全屏显示(16:9)</PresentationFormat>
  <Paragraphs>314</Paragraphs>
  <Slides>16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微软雅黑</vt:lpstr>
      <vt:lpstr>楷体</vt:lpstr>
      <vt:lpstr>Times New Roman</vt:lpstr>
      <vt:lpstr>造字工房悦黑体验版纤细体</vt:lpstr>
      <vt:lpstr>Arial Unicode MS</vt:lpstr>
      <vt:lpstr>默认设计模板</vt:lpstr>
      <vt:lpstr>Visio.Drawing.11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角落漫想</dc:creator>
  <cp:lastModifiedBy>-PAUL_章鱼哥</cp:lastModifiedBy>
  <cp:revision>74</cp:revision>
  <dcterms:created xsi:type="dcterms:W3CDTF">2013-01-25T01:44:00Z</dcterms:created>
  <dcterms:modified xsi:type="dcterms:W3CDTF">2018-06-28T15:27:18Z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8</vt:lpwstr>
  </property>
</Properties>
</file>